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3" r:id="rId38"/>
    <p:sldId id="292" r:id="rId39"/>
  </p:sldIdLst>
  <p:sldSz cx="18288000" cy="10287000"/>
  <p:notesSz cx="6858000" cy="9144000"/>
  <p:embeddedFontLst>
    <p:embeddedFont>
      <p:font typeface="Poppins Semi-Bold" panose="020B0604020202020204" charset="0"/>
      <p:regular r:id="rId40"/>
    </p:embeddedFont>
    <p:embeddedFont>
      <p:font typeface="Kollektif Bold" panose="020B0604020202020204" charset="0"/>
      <p:regular r:id="rId41"/>
    </p:embeddedFont>
    <p:embeddedFont>
      <p:font typeface="Poppins Bold" panose="020B0604020202020204" charset="0"/>
      <p:regular r:id="rId42"/>
    </p:embeddedFont>
    <p:embeddedFont>
      <p:font typeface="Poppins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nva Sans 1" panose="020B0604020202020204" charset="0"/>
      <p:regular r:id="rId48"/>
    </p:embeddedFont>
    <p:embeddedFont>
      <p:font typeface="Canva Sans 2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6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9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936449" y="5683499"/>
            <a:ext cx="4759687" cy="4230172"/>
          </a:xfrm>
          <a:custGeom>
            <a:avLst/>
            <a:gdLst/>
            <a:ahLst/>
            <a:cxnLst/>
            <a:rect l="l" t="t" r="r" b="b"/>
            <a:pathLst>
              <a:path w="4759687" h="4230172">
                <a:moveTo>
                  <a:pt x="0" y="0"/>
                </a:moveTo>
                <a:lnTo>
                  <a:pt x="4759687" y="0"/>
                </a:lnTo>
                <a:lnTo>
                  <a:pt x="4759687" y="4230172"/>
                </a:lnTo>
                <a:lnTo>
                  <a:pt x="0" y="4230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33135" y="6024516"/>
            <a:ext cx="3527205" cy="4262484"/>
          </a:xfrm>
          <a:custGeom>
            <a:avLst/>
            <a:gdLst/>
            <a:ahLst/>
            <a:cxnLst/>
            <a:rect l="l" t="t" r="r" b="b"/>
            <a:pathLst>
              <a:path w="3527205" h="4262484">
                <a:moveTo>
                  <a:pt x="0" y="0"/>
                </a:moveTo>
                <a:lnTo>
                  <a:pt x="3527205" y="0"/>
                </a:lnTo>
                <a:lnTo>
                  <a:pt x="3527205" y="4262484"/>
                </a:lnTo>
                <a:lnTo>
                  <a:pt x="0" y="4262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Introduction to AWS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36316" y="3180989"/>
            <a:ext cx="11290697" cy="196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Solution for compute, storage and networking</a:t>
            </a:r>
          </a:p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Pay-as-you-go model</a:t>
            </a:r>
          </a:p>
          <a:p>
            <a:pPr>
              <a:lnSpc>
                <a:spcPts val="5230"/>
              </a:lnSpc>
            </a:pPr>
            <a:endParaRPr lang="en-US" sz="3735">
              <a:solidFill>
                <a:srgbClr val="000000"/>
              </a:solidFill>
              <a:latin typeface="Canva Sans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73268" y="4225415"/>
            <a:ext cx="15213425" cy="3285973"/>
          </a:xfrm>
          <a:custGeom>
            <a:avLst/>
            <a:gdLst/>
            <a:ahLst/>
            <a:cxnLst/>
            <a:rect l="l" t="t" r="r" b="b"/>
            <a:pathLst>
              <a:path w="15213425" h="3285973">
                <a:moveTo>
                  <a:pt x="0" y="0"/>
                </a:moveTo>
                <a:lnTo>
                  <a:pt x="15213425" y="0"/>
                </a:lnTo>
                <a:lnTo>
                  <a:pt x="15213425" y="3285973"/>
                </a:lnTo>
                <a:lnTo>
                  <a:pt x="0" y="328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Streaming and Integration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620869" y="2045614"/>
            <a:ext cx="2292811" cy="2406576"/>
          </a:xfrm>
          <a:custGeom>
            <a:avLst/>
            <a:gdLst/>
            <a:ahLst/>
            <a:cxnLst/>
            <a:rect l="l" t="t" r="r" b="b"/>
            <a:pathLst>
              <a:path w="2292811" h="2406576">
                <a:moveTo>
                  <a:pt x="0" y="0"/>
                </a:moveTo>
                <a:lnTo>
                  <a:pt x="2292811" y="0"/>
                </a:lnTo>
                <a:lnTo>
                  <a:pt x="2292811" y="2406576"/>
                </a:lnTo>
                <a:lnTo>
                  <a:pt x="0" y="240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620869" y="6191905"/>
            <a:ext cx="2292811" cy="2406576"/>
          </a:xfrm>
          <a:custGeom>
            <a:avLst/>
            <a:gdLst/>
            <a:ahLst/>
            <a:cxnLst/>
            <a:rect l="l" t="t" r="r" b="b"/>
            <a:pathLst>
              <a:path w="2292811" h="2406576">
                <a:moveTo>
                  <a:pt x="0" y="0"/>
                </a:moveTo>
                <a:lnTo>
                  <a:pt x="2292811" y="0"/>
                </a:lnTo>
                <a:lnTo>
                  <a:pt x="2292811" y="2406576"/>
                </a:lnTo>
                <a:lnTo>
                  <a:pt x="0" y="240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314549" y="3711122"/>
            <a:ext cx="2434711" cy="2625025"/>
          </a:xfrm>
          <a:custGeom>
            <a:avLst/>
            <a:gdLst/>
            <a:ahLst/>
            <a:cxnLst/>
            <a:rect l="l" t="t" r="r" b="b"/>
            <a:pathLst>
              <a:path w="2434711" h="2625025">
                <a:moveTo>
                  <a:pt x="0" y="0"/>
                </a:moveTo>
                <a:lnTo>
                  <a:pt x="2434711" y="0"/>
                </a:lnTo>
                <a:lnTo>
                  <a:pt x="2434711" y="2625025"/>
                </a:lnTo>
                <a:lnTo>
                  <a:pt x="0" y="262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414038" y="7036689"/>
            <a:ext cx="1359594" cy="1289915"/>
          </a:xfrm>
          <a:custGeom>
            <a:avLst/>
            <a:gdLst/>
            <a:ahLst/>
            <a:cxnLst/>
            <a:rect l="l" t="t" r="r" b="b"/>
            <a:pathLst>
              <a:path w="1359594" h="1289915">
                <a:moveTo>
                  <a:pt x="0" y="0"/>
                </a:moveTo>
                <a:lnTo>
                  <a:pt x="1359594" y="0"/>
                </a:lnTo>
                <a:lnTo>
                  <a:pt x="1359594" y="1289915"/>
                </a:lnTo>
                <a:lnTo>
                  <a:pt x="0" y="1289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215195" y="2655424"/>
            <a:ext cx="1558438" cy="1558438"/>
          </a:xfrm>
          <a:custGeom>
            <a:avLst/>
            <a:gdLst/>
            <a:ahLst/>
            <a:cxnLst/>
            <a:rect l="l" t="t" r="r" b="b"/>
            <a:pathLst>
              <a:path w="1558438" h="1558438">
                <a:moveTo>
                  <a:pt x="0" y="0"/>
                </a:moveTo>
                <a:lnTo>
                  <a:pt x="1558437" y="0"/>
                </a:lnTo>
                <a:lnTo>
                  <a:pt x="1558437" y="1558438"/>
                </a:lnTo>
                <a:lnTo>
                  <a:pt x="0" y="1558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821238" y="3305074"/>
            <a:ext cx="3049731" cy="3174209"/>
          </a:xfrm>
          <a:custGeom>
            <a:avLst/>
            <a:gdLst/>
            <a:ahLst/>
            <a:cxnLst/>
            <a:rect l="l" t="t" r="r" b="b"/>
            <a:pathLst>
              <a:path w="3049731" h="3174209">
                <a:moveTo>
                  <a:pt x="0" y="0"/>
                </a:moveTo>
                <a:lnTo>
                  <a:pt x="3049730" y="0"/>
                </a:lnTo>
                <a:lnTo>
                  <a:pt x="3049730" y="3174210"/>
                </a:lnTo>
                <a:lnTo>
                  <a:pt x="0" y="31742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050107" y="6670486"/>
            <a:ext cx="2591991" cy="101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Salary of Employees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33452" y="4615199"/>
            <a:ext cx="3067645" cy="49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Human Resource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29717" y="8761490"/>
            <a:ext cx="1875115" cy="49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Developer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91095" y="421317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IAM Policy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402" y="7369727"/>
            <a:ext cx="13879271" cy="80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5286" spc="565">
                <a:solidFill>
                  <a:srgbClr val="FFFFFF"/>
                </a:solidFill>
                <a:latin typeface="Poppins"/>
              </a:rPr>
              <a:t>COMPUTE AND STORAGE SERVICES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52783" y="3359131"/>
            <a:ext cx="13315310" cy="343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Amazon S3 allows people to store objects (files) in “buckets”  (directories)</a:t>
            </a:r>
          </a:p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Buckets must have a globally unique name (across all regions all accounts)</a:t>
            </a:r>
          </a:p>
          <a:p>
            <a:pPr algn="ctr">
              <a:lnSpc>
                <a:spcPts val="5502"/>
              </a:lnSpc>
            </a:pPr>
            <a:endParaRPr lang="en-US" sz="3930">
              <a:solidFill>
                <a:srgbClr val="000000"/>
              </a:solidFill>
              <a:latin typeface="Canva Sans 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271783" y="3435331"/>
            <a:ext cx="2310194" cy="2404488"/>
          </a:xfrm>
          <a:custGeom>
            <a:avLst/>
            <a:gdLst/>
            <a:ahLst/>
            <a:cxnLst/>
            <a:rect l="l" t="t" r="r" b="b"/>
            <a:pathLst>
              <a:path w="2310194" h="2404488">
                <a:moveTo>
                  <a:pt x="0" y="0"/>
                </a:moveTo>
                <a:lnTo>
                  <a:pt x="2310195" y="0"/>
                </a:lnTo>
                <a:lnTo>
                  <a:pt x="2310195" y="2404488"/>
                </a:lnTo>
                <a:lnTo>
                  <a:pt x="0" y="240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Simple Storage Service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40053" y="2507320"/>
            <a:ext cx="3173942" cy="3491336"/>
          </a:xfrm>
          <a:custGeom>
            <a:avLst/>
            <a:gdLst/>
            <a:ahLst/>
            <a:cxnLst/>
            <a:rect l="l" t="t" r="r" b="b"/>
            <a:pathLst>
              <a:path w="3173942" h="3491336">
                <a:moveTo>
                  <a:pt x="0" y="0"/>
                </a:moveTo>
                <a:lnTo>
                  <a:pt x="3173942" y="0"/>
                </a:lnTo>
                <a:lnTo>
                  <a:pt x="3173942" y="3491336"/>
                </a:lnTo>
                <a:lnTo>
                  <a:pt x="0" y="349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216749" y="2507320"/>
            <a:ext cx="3173942" cy="3491336"/>
          </a:xfrm>
          <a:custGeom>
            <a:avLst/>
            <a:gdLst/>
            <a:ahLst/>
            <a:cxnLst/>
            <a:rect l="l" t="t" r="r" b="b"/>
            <a:pathLst>
              <a:path w="3173942" h="3491336">
                <a:moveTo>
                  <a:pt x="0" y="0"/>
                </a:moveTo>
                <a:lnTo>
                  <a:pt x="3173942" y="0"/>
                </a:lnTo>
                <a:lnTo>
                  <a:pt x="3173942" y="3491336"/>
                </a:lnTo>
                <a:lnTo>
                  <a:pt x="0" y="3491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Bucket Versioning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40053" y="6419944"/>
            <a:ext cx="391461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Name:  Image.png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Version: 1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59E01"/>
              </a:solidFill>
              <a:latin typeface="Canva Sans 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16749" y="6419944"/>
            <a:ext cx="391461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Name:  Image.png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Version: 2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59E01"/>
              </a:solidFill>
              <a:latin typeface="Canva Sans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868298" y="3683989"/>
            <a:ext cx="11117434" cy="3731723"/>
          </a:xfrm>
          <a:custGeom>
            <a:avLst/>
            <a:gdLst/>
            <a:ahLst/>
            <a:cxnLst/>
            <a:rect l="l" t="t" r="r" b="b"/>
            <a:pathLst>
              <a:path w="11117434" h="3731723">
                <a:moveTo>
                  <a:pt x="0" y="0"/>
                </a:moveTo>
                <a:lnTo>
                  <a:pt x="11117434" y="0"/>
                </a:lnTo>
                <a:lnTo>
                  <a:pt x="11117434" y="3731723"/>
                </a:lnTo>
                <a:lnTo>
                  <a:pt x="0" y="3731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" r="-2299" b="-18948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Storage Classes in S3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97630" y="4186168"/>
            <a:ext cx="11222233" cy="3556144"/>
          </a:xfrm>
          <a:custGeom>
            <a:avLst/>
            <a:gdLst/>
            <a:ahLst/>
            <a:cxnLst/>
            <a:rect l="l" t="t" r="r" b="b"/>
            <a:pathLst>
              <a:path w="11222233" h="3556144">
                <a:moveTo>
                  <a:pt x="0" y="0"/>
                </a:moveTo>
                <a:lnTo>
                  <a:pt x="11222233" y="0"/>
                </a:lnTo>
                <a:lnTo>
                  <a:pt x="11222233" y="3556144"/>
                </a:lnTo>
                <a:lnTo>
                  <a:pt x="0" y="355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42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Storage Classes in S3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868298" y="3683989"/>
            <a:ext cx="11117434" cy="3731723"/>
          </a:xfrm>
          <a:custGeom>
            <a:avLst/>
            <a:gdLst/>
            <a:ahLst/>
            <a:cxnLst/>
            <a:rect l="l" t="t" r="r" b="b"/>
            <a:pathLst>
              <a:path w="11117434" h="3731723">
                <a:moveTo>
                  <a:pt x="0" y="0"/>
                </a:moveTo>
                <a:lnTo>
                  <a:pt x="11117434" y="0"/>
                </a:lnTo>
                <a:lnTo>
                  <a:pt x="11117434" y="3731723"/>
                </a:lnTo>
                <a:lnTo>
                  <a:pt x="0" y="3731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" r="-2299" b="-18948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Storage Classes in S3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73268" y="3984229"/>
            <a:ext cx="2695194" cy="4114800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915242" y="4725088"/>
            <a:ext cx="2310194" cy="2404488"/>
          </a:xfrm>
          <a:custGeom>
            <a:avLst/>
            <a:gdLst/>
            <a:ahLst/>
            <a:cxnLst/>
            <a:rect l="l" t="t" r="r" b="b"/>
            <a:pathLst>
              <a:path w="2310194" h="2404488">
                <a:moveTo>
                  <a:pt x="0" y="0"/>
                </a:moveTo>
                <a:lnTo>
                  <a:pt x="2310195" y="0"/>
                </a:lnTo>
                <a:lnTo>
                  <a:pt x="2310195" y="2404487"/>
                </a:lnTo>
                <a:lnTo>
                  <a:pt x="0" y="240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909496" y="4928957"/>
            <a:ext cx="2100440" cy="2168196"/>
          </a:xfrm>
          <a:custGeom>
            <a:avLst/>
            <a:gdLst/>
            <a:ahLst/>
            <a:cxnLst/>
            <a:rect l="l" t="t" r="r" b="b"/>
            <a:pathLst>
              <a:path w="2100440" h="2168196">
                <a:moveTo>
                  <a:pt x="0" y="0"/>
                </a:moveTo>
                <a:lnTo>
                  <a:pt x="2100440" y="0"/>
                </a:lnTo>
                <a:lnTo>
                  <a:pt x="2100440" y="2168196"/>
                </a:lnTo>
                <a:lnTo>
                  <a:pt x="0" y="2168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Event Trigger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4646076" y="6003530"/>
            <a:ext cx="2545533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949070" y="5946381"/>
            <a:ext cx="2545533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9" name="TextBox 29"/>
          <p:cNvSpPr txBox="1"/>
          <p:nvPr/>
        </p:nvSpPr>
        <p:spPr>
          <a:xfrm>
            <a:off x="5084750" y="5206767"/>
            <a:ext cx="1668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uploads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79464" y="5076825"/>
            <a:ext cx="13760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trigger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1265262" y="4066451"/>
            <a:ext cx="4161618" cy="4114800"/>
          </a:xfrm>
          <a:custGeom>
            <a:avLst/>
            <a:gdLst/>
            <a:ahLst/>
            <a:cxnLst/>
            <a:rect l="l" t="t" r="r" b="b"/>
            <a:pathLst>
              <a:path w="4161618" h="4114800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9217" y="4852757"/>
            <a:ext cx="13315310" cy="20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run code in response to Events</a:t>
            </a:r>
          </a:p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serverless compute</a:t>
            </a:r>
          </a:p>
          <a:p>
            <a:pPr algn="ctr">
              <a:lnSpc>
                <a:spcPts val="5502"/>
              </a:lnSpc>
            </a:pPr>
            <a:endParaRPr lang="en-US" sz="3930">
              <a:solidFill>
                <a:srgbClr val="000000"/>
              </a:solidFill>
              <a:latin typeface="Canva Sans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971350" y="2747108"/>
            <a:ext cx="4026706" cy="6316401"/>
          </a:xfrm>
          <a:custGeom>
            <a:avLst/>
            <a:gdLst/>
            <a:ahLst/>
            <a:cxnLst/>
            <a:rect l="l" t="t" r="r" b="b"/>
            <a:pathLst>
              <a:path w="4026706" h="6316401">
                <a:moveTo>
                  <a:pt x="0" y="0"/>
                </a:moveTo>
                <a:lnTo>
                  <a:pt x="4026706" y="0"/>
                </a:lnTo>
                <a:lnTo>
                  <a:pt x="4026706" y="6316401"/>
                </a:lnTo>
                <a:lnTo>
                  <a:pt x="0" y="631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393054" y="4694846"/>
            <a:ext cx="5523221" cy="4114800"/>
          </a:xfrm>
          <a:custGeom>
            <a:avLst/>
            <a:gdLst/>
            <a:ahLst/>
            <a:cxnLst/>
            <a:rect l="l" t="t" r="r" b="b"/>
            <a:pathLst>
              <a:path w="5523221" h="4114800">
                <a:moveTo>
                  <a:pt x="0" y="0"/>
                </a:moveTo>
                <a:lnTo>
                  <a:pt x="5523221" y="0"/>
                </a:lnTo>
                <a:lnTo>
                  <a:pt x="55232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838200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Introduction to AWS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149797" y="3489076"/>
            <a:ext cx="13988407" cy="4059727"/>
          </a:xfrm>
          <a:custGeom>
            <a:avLst/>
            <a:gdLst/>
            <a:ahLst/>
            <a:cxnLst/>
            <a:rect l="l" t="t" r="r" b="b"/>
            <a:pathLst>
              <a:path w="13988407" h="4059727">
                <a:moveTo>
                  <a:pt x="0" y="0"/>
                </a:moveTo>
                <a:lnTo>
                  <a:pt x="13988406" y="0"/>
                </a:lnTo>
                <a:lnTo>
                  <a:pt x="13988406" y="4059727"/>
                </a:lnTo>
                <a:lnTo>
                  <a:pt x="0" y="405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 : Usecase</a:t>
            </a:r>
          </a:p>
        </p:txBody>
      </p:sp>
      <p:sp>
        <p:nvSpPr>
          <p:cNvPr id="25" name="AutoShape 25"/>
          <p:cNvSpPr/>
          <p:nvPr/>
        </p:nvSpPr>
        <p:spPr>
          <a:xfrm>
            <a:off x="4576802" y="5537989"/>
            <a:ext cx="7747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>
            <a:off x="7436329" y="5557039"/>
            <a:ext cx="5798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>
            <a:off x="9144625" y="5614169"/>
            <a:ext cx="5798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AutoShape 28"/>
          <p:cNvSpPr/>
          <p:nvPr/>
        </p:nvSpPr>
        <p:spPr>
          <a:xfrm>
            <a:off x="12502264" y="5671298"/>
            <a:ext cx="5798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265193" y="3958677"/>
            <a:ext cx="12087106" cy="4300865"/>
          </a:xfrm>
          <a:custGeom>
            <a:avLst/>
            <a:gdLst/>
            <a:ahLst/>
            <a:cxnLst/>
            <a:rect l="l" t="t" r="r" b="b"/>
            <a:pathLst>
              <a:path w="12087106" h="4300865">
                <a:moveTo>
                  <a:pt x="0" y="0"/>
                </a:moveTo>
                <a:lnTo>
                  <a:pt x="12087106" y="0"/>
                </a:lnTo>
                <a:lnTo>
                  <a:pt x="12087106" y="4300865"/>
                </a:lnTo>
                <a:lnTo>
                  <a:pt x="0" y="430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 : Layers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936449" y="2545729"/>
            <a:ext cx="12154901" cy="6712571"/>
          </a:xfrm>
          <a:custGeom>
            <a:avLst/>
            <a:gdLst/>
            <a:ahLst/>
            <a:cxnLst/>
            <a:rect l="l" t="t" r="r" b="b"/>
            <a:pathLst>
              <a:path w="12154901" h="6712571">
                <a:moveTo>
                  <a:pt x="0" y="0"/>
                </a:moveTo>
                <a:lnTo>
                  <a:pt x="12154901" y="0"/>
                </a:lnTo>
                <a:lnTo>
                  <a:pt x="12154901" y="6712571"/>
                </a:lnTo>
                <a:lnTo>
                  <a:pt x="0" y="671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 : Layers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501242" y="2011549"/>
            <a:ext cx="12925638" cy="8195121"/>
          </a:xfrm>
          <a:custGeom>
            <a:avLst/>
            <a:gdLst/>
            <a:ahLst/>
            <a:cxnLst/>
            <a:rect l="l" t="t" r="r" b="b"/>
            <a:pathLst>
              <a:path w="12925638" h="8195121">
                <a:moveTo>
                  <a:pt x="0" y="0"/>
                </a:moveTo>
                <a:lnTo>
                  <a:pt x="12925638" y="0"/>
                </a:lnTo>
                <a:lnTo>
                  <a:pt x="12925638" y="8195121"/>
                </a:lnTo>
                <a:lnTo>
                  <a:pt x="0" y="8195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Glue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4</a:t>
            </a:r>
          </a:p>
          <a:p>
            <a:pPr>
              <a:lnSpc>
                <a:spcPts val="5809"/>
              </a:lnSpc>
            </a:pPr>
            <a:endParaRPr lang="en-US" sz="5280" spc="712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4214" y="6962021"/>
            <a:ext cx="16614586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>
                <a:solidFill>
                  <a:srgbClr val="FFFFFF"/>
                </a:solidFill>
                <a:latin typeface="Poppins"/>
              </a:rPr>
              <a:t>Infrastructure as Code and Automation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377288" y="4093647"/>
            <a:ext cx="1802223" cy="1471065"/>
          </a:xfrm>
          <a:custGeom>
            <a:avLst/>
            <a:gdLst/>
            <a:ahLst/>
            <a:cxnLst/>
            <a:rect l="l" t="t" r="r" b="b"/>
            <a:pathLst>
              <a:path w="1802223" h="1471065">
                <a:moveTo>
                  <a:pt x="0" y="0"/>
                </a:moveTo>
                <a:lnTo>
                  <a:pt x="1802223" y="0"/>
                </a:lnTo>
                <a:lnTo>
                  <a:pt x="1802223" y="1471065"/>
                </a:lnTo>
                <a:lnTo>
                  <a:pt x="0" y="147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377288" y="6135170"/>
            <a:ext cx="2033894" cy="1688132"/>
          </a:xfrm>
          <a:custGeom>
            <a:avLst/>
            <a:gdLst/>
            <a:ahLst/>
            <a:cxnLst/>
            <a:rect l="l" t="t" r="r" b="b"/>
            <a:pathLst>
              <a:path w="2033894" h="1688132">
                <a:moveTo>
                  <a:pt x="0" y="0"/>
                </a:moveTo>
                <a:lnTo>
                  <a:pt x="2033894" y="0"/>
                </a:lnTo>
                <a:lnTo>
                  <a:pt x="2033894" y="1688133"/>
                </a:lnTo>
                <a:lnTo>
                  <a:pt x="0" y="1688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220999" y="3708503"/>
            <a:ext cx="4338947" cy="4338947"/>
          </a:xfrm>
          <a:custGeom>
            <a:avLst/>
            <a:gdLst/>
            <a:ahLst/>
            <a:cxnLst/>
            <a:rect l="l" t="t" r="r" b="b"/>
            <a:pathLst>
              <a:path w="4338947" h="4338947">
                <a:moveTo>
                  <a:pt x="0" y="0"/>
                </a:moveTo>
                <a:lnTo>
                  <a:pt x="4338947" y="0"/>
                </a:lnTo>
                <a:lnTo>
                  <a:pt x="4338947" y="4338946"/>
                </a:lnTo>
                <a:lnTo>
                  <a:pt x="0" y="4338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69140" y="4113900"/>
            <a:ext cx="4516777" cy="3709403"/>
          </a:xfrm>
          <a:custGeom>
            <a:avLst/>
            <a:gdLst/>
            <a:ahLst/>
            <a:cxnLst/>
            <a:rect l="l" t="t" r="r" b="b"/>
            <a:pathLst>
              <a:path w="4516777" h="3709403">
                <a:moveTo>
                  <a:pt x="0" y="0"/>
                </a:moveTo>
                <a:lnTo>
                  <a:pt x="4516777" y="0"/>
                </a:lnTo>
                <a:lnTo>
                  <a:pt x="4516777" y="3709403"/>
                </a:lnTo>
                <a:lnTo>
                  <a:pt x="0" y="3709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Cloudformation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77288" y="8208099"/>
            <a:ext cx="1699736" cy="101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Template</a:t>
            </a:r>
          </a:p>
          <a:p>
            <a:pPr algn="ctr">
              <a:lnSpc>
                <a:spcPts val="4116"/>
              </a:lnSpc>
              <a:spcBef>
                <a:spcPct val="0"/>
              </a:spcBef>
            </a:pPr>
            <a:endParaRPr lang="en-US" sz="2940">
              <a:solidFill>
                <a:srgbClr val="000000"/>
              </a:solidFill>
              <a:latin typeface="Canva Sans 1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5</a:t>
            </a:r>
          </a:p>
          <a:p>
            <a:pPr>
              <a:lnSpc>
                <a:spcPts val="5809"/>
              </a:lnSpc>
            </a:pPr>
            <a:endParaRPr lang="en-US" sz="5280" spc="712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9655" y="6993303"/>
            <a:ext cx="15087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>
                <a:solidFill>
                  <a:srgbClr val="FFFFFF"/>
                </a:solidFill>
                <a:latin typeface="Poppins"/>
              </a:rPr>
              <a:t>Network and Databases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785342" y="3366722"/>
            <a:ext cx="3574884" cy="2757129"/>
          </a:xfrm>
          <a:custGeom>
            <a:avLst/>
            <a:gdLst/>
            <a:ahLst/>
            <a:cxnLst/>
            <a:rect l="l" t="t" r="r" b="b"/>
            <a:pathLst>
              <a:path w="3574884" h="2757129">
                <a:moveTo>
                  <a:pt x="0" y="0"/>
                </a:moveTo>
                <a:lnTo>
                  <a:pt x="3574884" y="0"/>
                </a:lnTo>
                <a:lnTo>
                  <a:pt x="3574884" y="2757129"/>
                </a:lnTo>
                <a:lnTo>
                  <a:pt x="0" y="2757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60695" y="3366722"/>
            <a:ext cx="3668037" cy="2737273"/>
          </a:xfrm>
          <a:custGeom>
            <a:avLst/>
            <a:gdLst/>
            <a:ahLst/>
            <a:cxnLst/>
            <a:rect l="l" t="t" r="r" b="b"/>
            <a:pathLst>
              <a:path w="3668037" h="2737273">
                <a:moveTo>
                  <a:pt x="0" y="0"/>
                </a:moveTo>
                <a:lnTo>
                  <a:pt x="3668037" y="0"/>
                </a:lnTo>
                <a:lnTo>
                  <a:pt x="3668037" y="2737272"/>
                </a:lnTo>
                <a:lnTo>
                  <a:pt x="0" y="273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603184" y="6559162"/>
            <a:ext cx="4633391" cy="2864523"/>
          </a:xfrm>
          <a:custGeom>
            <a:avLst/>
            <a:gdLst/>
            <a:ahLst/>
            <a:cxnLst/>
            <a:rect l="l" t="t" r="r" b="b"/>
            <a:pathLst>
              <a:path w="4633391" h="2864523">
                <a:moveTo>
                  <a:pt x="0" y="0"/>
                </a:moveTo>
                <a:lnTo>
                  <a:pt x="4633390" y="0"/>
                </a:lnTo>
                <a:lnTo>
                  <a:pt x="4633390" y="2864523"/>
                </a:lnTo>
                <a:lnTo>
                  <a:pt x="0" y="2864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46" b="-7135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277845" y="2434539"/>
            <a:ext cx="13284068" cy="7378624"/>
            <a:chOff x="0" y="0"/>
            <a:chExt cx="3498685" cy="19433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498685" cy="1943341"/>
            </a:xfrm>
            <a:custGeom>
              <a:avLst/>
              <a:gdLst/>
              <a:ahLst/>
              <a:cxnLst/>
              <a:rect l="l" t="t" r="r" b="b"/>
              <a:pathLst>
                <a:path w="3498685" h="1943341">
                  <a:moveTo>
                    <a:pt x="0" y="0"/>
                  </a:moveTo>
                  <a:lnTo>
                    <a:pt x="3498685" y="0"/>
                  </a:lnTo>
                  <a:lnTo>
                    <a:pt x="3498685" y="1943341"/>
                  </a:lnTo>
                  <a:lnTo>
                    <a:pt x="0" y="1943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68536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65410" y="924738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Virtual Private Cloud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673492" y="1973903"/>
            <a:ext cx="6941016" cy="6339194"/>
          </a:xfrm>
          <a:custGeom>
            <a:avLst/>
            <a:gdLst/>
            <a:ahLst/>
            <a:cxnLst/>
            <a:rect l="l" t="t" r="r" b="b"/>
            <a:pathLst>
              <a:path w="6941016" h="6339194">
                <a:moveTo>
                  <a:pt x="0" y="0"/>
                </a:moveTo>
                <a:lnTo>
                  <a:pt x="6941016" y="0"/>
                </a:lnTo>
                <a:lnTo>
                  <a:pt x="6941016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444374" y="2591948"/>
            <a:ext cx="13399251" cy="5103104"/>
          </a:xfrm>
          <a:custGeom>
            <a:avLst/>
            <a:gdLst/>
            <a:ahLst/>
            <a:cxnLst/>
            <a:rect l="l" t="t" r="r" b="b"/>
            <a:pathLst>
              <a:path w="13399251" h="5103104">
                <a:moveTo>
                  <a:pt x="0" y="0"/>
                </a:moveTo>
                <a:lnTo>
                  <a:pt x="13399252" y="0"/>
                </a:lnTo>
                <a:lnTo>
                  <a:pt x="13399252" y="5103104"/>
                </a:lnTo>
                <a:lnTo>
                  <a:pt x="0" y="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65410" y="472363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Virtual Private Cloud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65410" y="3148330"/>
            <a:ext cx="14780137" cy="4294730"/>
          </a:xfrm>
          <a:custGeom>
            <a:avLst/>
            <a:gdLst/>
            <a:ahLst/>
            <a:cxnLst/>
            <a:rect l="l" t="t" r="r" b="b"/>
            <a:pathLst>
              <a:path w="14780137" h="4294730">
                <a:moveTo>
                  <a:pt x="0" y="0"/>
                </a:moveTo>
                <a:lnTo>
                  <a:pt x="14780138" y="0"/>
                </a:lnTo>
                <a:lnTo>
                  <a:pt x="14780138" y="4294730"/>
                </a:lnTo>
                <a:lnTo>
                  <a:pt x="0" y="429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655" y="6330611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402" y="7044850"/>
            <a:ext cx="11313525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 smtClean="0">
                <a:solidFill>
                  <a:srgbClr val="FFFFFF"/>
                </a:solidFill>
                <a:latin typeface="Poppins"/>
              </a:rPr>
              <a:t>Introduction to AWS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05793">
            <a:off x="16991650" y="4197143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1301355" y="-5066070"/>
            <a:ext cx="3802774" cy="11241093"/>
            <a:chOff x="0" y="0"/>
            <a:chExt cx="647142" cy="19129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7142" cy="1912967"/>
            </a:xfrm>
            <a:custGeom>
              <a:avLst/>
              <a:gdLst/>
              <a:ahLst/>
              <a:cxnLst/>
              <a:rect l="l" t="t" r="r" b="b"/>
              <a:pathLst>
                <a:path w="647142" h="1912967">
                  <a:moveTo>
                    <a:pt x="0" y="0"/>
                  </a:moveTo>
                  <a:lnTo>
                    <a:pt x="647142" y="0"/>
                  </a:lnTo>
                  <a:lnTo>
                    <a:pt x="647142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444374" y="2591948"/>
            <a:ext cx="13399251" cy="5103104"/>
          </a:xfrm>
          <a:custGeom>
            <a:avLst/>
            <a:gdLst/>
            <a:ahLst/>
            <a:cxnLst/>
            <a:rect l="l" t="t" r="r" b="b"/>
            <a:pathLst>
              <a:path w="13399251" h="5103104">
                <a:moveTo>
                  <a:pt x="0" y="0"/>
                </a:moveTo>
                <a:lnTo>
                  <a:pt x="13399252" y="0"/>
                </a:lnTo>
                <a:lnTo>
                  <a:pt x="13399252" y="5103104"/>
                </a:lnTo>
                <a:lnTo>
                  <a:pt x="0" y="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65410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DynamoDb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Redshift</a:t>
            </a:r>
          </a:p>
        </p:txBody>
      </p:sp>
      <p:sp>
        <p:nvSpPr>
          <p:cNvPr id="24" name="Freeform 24"/>
          <p:cNvSpPr/>
          <p:nvPr/>
        </p:nvSpPr>
        <p:spPr>
          <a:xfrm>
            <a:off x="2017766" y="2657130"/>
            <a:ext cx="14522429" cy="4972740"/>
          </a:xfrm>
          <a:custGeom>
            <a:avLst/>
            <a:gdLst/>
            <a:ahLst/>
            <a:cxnLst/>
            <a:rect l="l" t="t" r="r" b="b"/>
            <a:pathLst>
              <a:path w="14522429" h="4972740">
                <a:moveTo>
                  <a:pt x="0" y="0"/>
                </a:moveTo>
                <a:lnTo>
                  <a:pt x="14522429" y="0"/>
                </a:lnTo>
                <a:lnTo>
                  <a:pt x="14522429" y="4972740"/>
                </a:lnTo>
                <a:lnTo>
                  <a:pt x="0" y="497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 dirty="0">
                <a:solidFill>
                  <a:srgbClr val="FFFFFF"/>
                </a:solidFill>
                <a:latin typeface="Poppins"/>
              </a:rPr>
              <a:t>MODULE: </a:t>
            </a:r>
            <a:r>
              <a:rPr lang="en-US" sz="5280" spc="712" dirty="0">
                <a:solidFill>
                  <a:srgbClr val="FFFFFF"/>
                </a:solidFill>
                <a:latin typeface="Poppins"/>
              </a:rPr>
              <a:t>6</a:t>
            </a:r>
            <a:endParaRPr lang="en-US" sz="5280" spc="712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5809"/>
              </a:lnSpc>
            </a:pPr>
            <a:endParaRPr lang="en-US" sz="5280" spc="712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1402" y="7044849"/>
            <a:ext cx="127673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>
                <a:solidFill>
                  <a:srgbClr val="FFFFFF"/>
                </a:solidFill>
                <a:latin typeface="Poppins"/>
              </a:rPr>
              <a:t>Additional Services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20999" y="3628614"/>
            <a:ext cx="3258147" cy="3029772"/>
          </a:xfrm>
          <a:custGeom>
            <a:avLst/>
            <a:gdLst/>
            <a:ahLst/>
            <a:cxnLst/>
            <a:rect l="l" t="t" r="r" b="b"/>
            <a:pathLst>
              <a:path w="3258147" h="3029772">
                <a:moveTo>
                  <a:pt x="0" y="0"/>
                </a:moveTo>
                <a:lnTo>
                  <a:pt x="3258147" y="0"/>
                </a:lnTo>
                <a:lnTo>
                  <a:pt x="3258147" y="3029772"/>
                </a:lnTo>
                <a:lnTo>
                  <a:pt x="0" y="3029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" t="-8851" r="-5664" b="-315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696747" y="3619332"/>
            <a:ext cx="3240119" cy="3029772"/>
          </a:xfrm>
          <a:custGeom>
            <a:avLst/>
            <a:gdLst/>
            <a:ahLst/>
            <a:cxnLst/>
            <a:rect l="l" t="t" r="r" b="b"/>
            <a:pathLst>
              <a:path w="3240119" h="3029772">
                <a:moveTo>
                  <a:pt x="0" y="0"/>
                </a:moveTo>
                <a:lnTo>
                  <a:pt x="3240119" y="0"/>
                </a:lnTo>
                <a:lnTo>
                  <a:pt x="3240119" y="3029772"/>
                </a:lnTo>
                <a:lnTo>
                  <a:pt x="0" y="3029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87" b="-275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154467" y="3619332"/>
            <a:ext cx="3240119" cy="3039054"/>
          </a:xfrm>
          <a:custGeom>
            <a:avLst/>
            <a:gdLst/>
            <a:ahLst/>
            <a:cxnLst/>
            <a:rect l="l" t="t" r="r" b="b"/>
            <a:pathLst>
              <a:path w="3240119" h="3039054">
                <a:moveTo>
                  <a:pt x="0" y="0"/>
                </a:moveTo>
                <a:lnTo>
                  <a:pt x="3240119" y="0"/>
                </a:lnTo>
                <a:lnTo>
                  <a:pt x="3240119" y="3039054"/>
                </a:lnTo>
                <a:lnTo>
                  <a:pt x="0" y="30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08" b="-330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AWS Security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032" y="6847395"/>
            <a:ext cx="52320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Key Management Service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96747" y="6847395"/>
            <a:ext cx="32670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Secret Manager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69714" y="6847395"/>
            <a:ext cx="8096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IAM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026325" y="3683989"/>
            <a:ext cx="12400555" cy="4194605"/>
          </a:xfrm>
          <a:custGeom>
            <a:avLst/>
            <a:gdLst/>
            <a:ahLst/>
            <a:cxnLst/>
            <a:rect l="l" t="t" r="r" b="b"/>
            <a:pathLst>
              <a:path w="12400555" h="4194605">
                <a:moveTo>
                  <a:pt x="0" y="0"/>
                </a:moveTo>
                <a:lnTo>
                  <a:pt x="12400555" y="0"/>
                </a:lnTo>
                <a:lnTo>
                  <a:pt x="12400555" y="4194605"/>
                </a:lnTo>
                <a:lnTo>
                  <a:pt x="0" y="419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Simple Queue Service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425994" y="3540014"/>
            <a:ext cx="12298949" cy="4669823"/>
          </a:xfrm>
          <a:custGeom>
            <a:avLst/>
            <a:gdLst/>
            <a:ahLst/>
            <a:cxnLst/>
            <a:rect l="l" t="t" r="r" b="b"/>
            <a:pathLst>
              <a:path w="12298949" h="4669823">
                <a:moveTo>
                  <a:pt x="0" y="0"/>
                </a:moveTo>
                <a:lnTo>
                  <a:pt x="12298948" y="0"/>
                </a:lnTo>
                <a:lnTo>
                  <a:pt x="12298948" y="4669823"/>
                </a:lnTo>
                <a:lnTo>
                  <a:pt x="0" y="466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Simple Notification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 dirty="0">
                <a:solidFill>
                  <a:srgbClr val="FFFFFF"/>
                </a:solidFill>
                <a:latin typeface="Poppins"/>
              </a:rPr>
              <a:t>MODULE: </a:t>
            </a:r>
            <a:r>
              <a:rPr lang="en-US" sz="5280" spc="712" dirty="0" smtClean="0">
                <a:solidFill>
                  <a:srgbClr val="FFFFFF"/>
                </a:solidFill>
                <a:latin typeface="Poppins"/>
              </a:rPr>
              <a:t>7</a:t>
            </a:r>
            <a:endParaRPr lang="en-US" sz="5280" spc="712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5809"/>
              </a:lnSpc>
            </a:pPr>
            <a:endParaRPr lang="en-US" sz="5280" spc="712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1402" y="7044849"/>
            <a:ext cx="127673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 err="1" smtClean="0">
                <a:solidFill>
                  <a:srgbClr val="FFFFFF"/>
                </a:solidFill>
                <a:latin typeface="Poppins"/>
              </a:rPr>
              <a:t>HandsOn</a:t>
            </a:r>
            <a:r>
              <a:rPr lang="en-US" sz="8672" spc="927" dirty="0" smtClean="0">
                <a:solidFill>
                  <a:srgbClr val="FFFFFF"/>
                </a:solidFill>
                <a:latin typeface="Poppins"/>
              </a:rPr>
              <a:t> Exercise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420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20999" y="828675"/>
            <a:ext cx="14708937" cy="116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 dirty="0" smtClean="0">
                <a:solidFill>
                  <a:srgbClr val="000000"/>
                </a:solidFill>
                <a:latin typeface="Poppins Bold"/>
              </a:rPr>
              <a:t>Problem Statement</a:t>
            </a:r>
            <a:endParaRPr lang="en-US" sz="6828" dirty="0">
              <a:solidFill>
                <a:srgbClr val="000000"/>
              </a:solidFill>
              <a:latin typeface="Poppins Bold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206"/>
              </p:ext>
            </p:extLst>
          </p:nvPr>
        </p:nvGraphicFramePr>
        <p:xfrm>
          <a:off x="1927862" y="2255317"/>
          <a:ext cx="14935200" cy="5652609"/>
        </p:xfrm>
        <a:graphic>
          <a:graphicData uri="http://schemas.openxmlformats.org/drawingml/2006/table">
            <a:tbl>
              <a:tblPr/>
              <a:tblGrid>
                <a:gridCol w="14935200">
                  <a:extLst>
                    <a:ext uri="{9D8B030D-6E8A-4147-A177-3AD203B41FA5}">
                      <a16:colId xmlns:a16="http://schemas.microsoft.com/office/drawing/2014/main" val="2684439636"/>
                    </a:ext>
                  </a:extLst>
                </a:gridCol>
              </a:tblGrid>
              <a:tr h="34809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Data File is ingested for daily sales records into S3. On Day 1, all orders are inserted so status column shows '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', on next day few records are inserted, some are updated 'u', some are deleted 'd'. You have to create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least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files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load these input files to S3 one by one. Glue should be used as meta store and use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Athena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querying the data on S3. Output Data on S3 should be partitioned on year/month. You should be able to answer below questions using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Athena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queries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844189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Orders Created on a specific date 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0173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all orders done by a specific user 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771949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orders which are deleted/returned?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722813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all active orders by date 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56111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top 3 users who are frequently returning items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323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3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20999" y="828675"/>
            <a:ext cx="14708937" cy="116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 dirty="0" smtClean="0">
                <a:solidFill>
                  <a:srgbClr val="000000"/>
                </a:solidFill>
                <a:latin typeface="Poppins Bold"/>
              </a:rPr>
              <a:t>Analysis of Warehouse Data </a:t>
            </a:r>
            <a:endParaRPr lang="en-US" sz="6828" dirty="0">
              <a:solidFill>
                <a:srgbClr val="000000"/>
              </a:solidFill>
              <a:latin typeface="Poppins 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78" y="2357005"/>
            <a:ext cx="12267763" cy="7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08746" y="2281714"/>
            <a:ext cx="6530807" cy="7126728"/>
          </a:xfrm>
          <a:custGeom>
            <a:avLst/>
            <a:gdLst/>
            <a:ahLst/>
            <a:cxnLst/>
            <a:rect l="l" t="t" r="r" b="b"/>
            <a:pathLst>
              <a:path w="6530807" h="7126728">
                <a:moveTo>
                  <a:pt x="0" y="0"/>
                </a:moveTo>
                <a:lnTo>
                  <a:pt x="6530808" y="0"/>
                </a:lnTo>
                <a:lnTo>
                  <a:pt x="6530808" y="7126728"/>
                </a:lnTo>
                <a:lnTo>
                  <a:pt x="0" y="712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How to Create AWS Account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5934" y="4447995"/>
            <a:ext cx="4823222" cy="130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Credit/Debit card</a:t>
            </a:r>
          </a:p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Email Account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25934" y="806914"/>
            <a:ext cx="14165624" cy="245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How to Create AWS Account</a:t>
            </a:r>
          </a:p>
          <a:p>
            <a:pPr algn="ctr">
              <a:lnSpc>
                <a:spcPts val="9620"/>
              </a:lnSpc>
              <a:spcBef>
                <a:spcPct val="0"/>
              </a:spcBef>
            </a:pPr>
            <a:endParaRPr lang="en-US" sz="6871">
              <a:solidFill>
                <a:srgbClr val="000000"/>
              </a:solidFill>
              <a:latin typeface="Poppins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3987759"/>
            <a:ext cx="5568841" cy="9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5749">
                <a:solidFill>
                  <a:srgbClr val="000000"/>
                </a:solidFill>
                <a:latin typeface="Canva Sans 2"/>
              </a:rPr>
              <a:t>Potential Issues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7696" y="5604551"/>
            <a:ext cx="67781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Payment Processing via bank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Incorrect phone or Email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08746" y="4006809"/>
            <a:ext cx="67781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"/>
              </a:rPr>
              <a:t>Troubleshooting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08746" y="5520808"/>
            <a:ext cx="761654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Read AWS FAQ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Contact AWS Support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Contact your financial institution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0815" y="3602283"/>
            <a:ext cx="10508233" cy="2015311"/>
            <a:chOff x="0" y="0"/>
            <a:chExt cx="6350000" cy="1217828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1134008"/>
            </a:xfrm>
            <a:custGeom>
              <a:avLst/>
              <a:gdLst/>
              <a:ahLst/>
              <a:cxnLst/>
              <a:rect l="l" t="t" r="r" b="b"/>
              <a:pathLst>
                <a:path w="6350000" h="11340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134008"/>
                  </a:lnTo>
                  <a:lnTo>
                    <a:pt x="6350000" y="11340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59E0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3930965" y="5583657"/>
            <a:ext cx="10508233" cy="2015311"/>
            <a:chOff x="0" y="0"/>
            <a:chExt cx="6350000" cy="1217828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1134008"/>
            </a:xfrm>
            <a:custGeom>
              <a:avLst/>
              <a:gdLst/>
              <a:ahLst/>
              <a:cxnLst/>
              <a:rect l="l" t="t" r="r" b="b"/>
              <a:pathLst>
                <a:path w="6350000" h="11340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134008"/>
                  </a:lnTo>
                  <a:lnTo>
                    <a:pt x="6350000" y="11340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8403" y="4549476"/>
            <a:ext cx="2506852" cy="25068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1607" y="4549476"/>
            <a:ext cx="2506852" cy="25068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47582" y="4549476"/>
            <a:ext cx="2506852" cy="25068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15645" y="4013818"/>
            <a:ext cx="3592132" cy="35921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0223" y="4006836"/>
            <a:ext cx="3592132" cy="35921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30130" y="4128302"/>
            <a:ext cx="3363163" cy="33631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4707" y="4128302"/>
            <a:ext cx="3363163" cy="336316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65880" y="4299481"/>
            <a:ext cx="3020818" cy="3020806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445306" y="4686079"/>
            <a:ext cx="2247610" cy="22476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26690" y="4686079"/>
            <a:ext cx="2411769" cy="241176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677204" y="4686079"/>
            <a:ext cx="2247610" cy="224761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2700000">
            <a:off x="-618359" y="-2956652"/>
            <a:ext cx="2672605" cy="7263296"/>
            <a:chOff x="0" y="0"/>
            <a:chExt cx="703896" cy="19129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1783646">
            <a:off x="-1509504" y="-1115937"/>
            <a:ext cx="2591844" cy="4999710"/>
            <a:chOff x="0" y="0"/>
            <a:chExt cx="682626" cy="131679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6237739" y="-2949320"/>
            <a:ext cx="2672605" cy="7263296"/>
            <a:chOff x="0" y="0"/>
            <a:chExt cx="703896" cy="19129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786684">
            <a:off x="17205062" y="-1115937"/>
            <a:ext cx="2591844" cy="4999710"/>
            <a:chOff x="0" y="0"/>
            <a:chExt cx="682626" cy="131679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804907">
            <a:off x="-1868426" y="6763343"/>
            <a:ext cx="2652734" cy="5117169"/>
            <a:chOff x="0" y="0"/>
            <a:chExt cx="682626" cy="131679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1993" tIns="51993" rIns="51993" bIns="51993" rtlCol="0" anchor="ctr"/>
            <a:lstStyle/>
            <a:p>
              <a:pPr algn="ctr">
                <a:lnSpc>
                  <a:spcPts val="2722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1820204">
            <a:off x="17496822" y="6762715"/>
            <a:ext cx="2652734" cy="5117169"/>
            <a:chOff x="0" y="0"/>
            <a:chExt cx="682626" cy="131679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1993" tIns="51993" rIns="51993" bIns="51993" rtlCol="0" anchor="ctr"/>
            <a:lstStyle/>
            <a:p>
              <a:pPr algn="ctr">
                <a:lnSpc>
                  <a:spcPts val="2722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3580575">
            <a:off x="15725797" y="-2663374"/>
            <a:ext cx="2591844" cy="4999710"/>
            <a:chOff x="0" y="0"/>
            <a:chExt cx="682626" cy="131679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3600487">
            <a:off x="-30398" y="-2681648"/>
            <a:ext cx="2591844" cy="4999710"/>
            <a:chOff x="0" y="0"/>
            <a:chExt cx="682626" cy="131679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-2700000">
            <a:off x="17340120" y="369502"/>
            <a:ext cx="1865124" cy="1865124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-2700000">
            <a:off x="15679763" y="9531448"/>
            <a:ext cx="1865124" cy="1865124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-2700000">
            <a:off x="743113" y="9531448"/>
            <a:ext cx="1865124" cy="1865124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2700000">
            <a:off x="-916189" y="369502"/>
            <a:ext cx="1865124" cy="1865124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AutoShape 74"/>
          <p:cNvSpPr/>
          <p:nvPr/>
        </p:nvSpPr>
        <p:spPr>
          <a:xfrm>
            <a:off x="8377438" y="3033338"/>
            <a:ext cx="1533125" cy="0"/>
          </a:xfrm>
          <a:prstGeom prst="line">
            <a:avLst/>
          </a:prstGeom>
          <a:ln w="85725" cap="rnd">
            <a:solidFill>
              <a:srgbClr val="F59E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75"/>
          <p:cNvSpPr txBox="1"/>
          <p:nvPr/>
        </p:nvSpPr>
        <p:spPr>
          <a:xfrm>
            <a:off x="4678490" y="1159189"/>
            <a:ext cx="8931021" cy="125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1"/>
              </a:lnSpc>
              <a:spcBef>
                <a:spcPct val="0"/>
              </a:spcBef>
            </a:pPr>
            <a:r>
              <a:rPr lang="en-US" sz="6987">
                <a:solidFill>
                  <a:srgbClr val="000000"/>
                </a:solidFill>
                <a:latin typeface="Poppins Semi-Bold"/>
              </a:rPr>
              <a:t>AWS Services</a:t>
            </a:r>
          </a:p>
        </p:txBody>
      </p:sp>
      <p:grpSp>
        <p:nvGrpSpPr>
          <p:cNvPr id="76" name="Group 76"/>
          <p:cNvGrpSpPr>
            <a:grpSpLocks noChangeAspect="1"/>
          </p:cNvGrpSpPr>
          <p:nvPr/>
        </p:nvGrpSpPr>
        <p:grpSpPr>
          <a:xfrm>
            <a:off x="13672852" y="4371030"/>
            <a:ext cx="2877719" cy="2877707"/>
            <a:chOff x="0" y="0"/>
            <a:chExt cx="6350000" cy="634997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sp>
        <p:nvSpPr>
          <p:cNvPr id="78" name="TextBox 78"/>
          <p:cNvSpPr txBox="1"/>
          <p:nvPr/>
        </p:nvSpPr>
        <p:spPr>
          <a:xfrm>
            <a:off x="5413437" y="5635701"/>
            <a:ext cx="2316784" cy="39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Analytics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026690" y="5373291"/>
            <a:ext cx="2316784" cy="74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Streaming and Ingestion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696531" y="5373291"/>
            <a:ext cx="2316784" cy="109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Databases</a:t>
            </a:r>
          </a:p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and</a:t>
            </a:r>
          </a:p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683989"/>
            <a:ext cx="15609561" cy="3896344"/>
          </a:xfrm>
          <a:custGeom>
            <a:avLst/>
            <a:gdLst/>
            <a:ahLst/>
            <a:cxnLst/>
            <a:rect l="l" t="t" r="r" b="b"/>
            <a:pathLst>
              <a:path w="15609561" h="3896344">
                <a:moveTo>
                  <a:pt x="0" y="0"/>
                </a:moveTo>
                <a:lnTo>
                  <a:pt x="15609561" y="0"/>
                </a:lnTo>
                <a:lnTo>
                  <a:pt x="15609561" y="3896345"/>
                </a:lnTo>
                <a:lnTo>
                  <a:pt x="0" y="3896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57" r="-1325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Transformation and Analytics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17943" y="4082870"/>
            <a:ext cx="16541357" cy="2803114"/>
          </a:xfrm>
          <a:custGeom>
            <a:avLst/>
            <a:gdLst/>
            <a:ahLst/>
            <a:cxnLst/>
            <a:rect l="l" t="t" r="r" b="b"/>
            <a:pathLst>
              <a:path w="16541357" h="2803114">
                <a:moveTo>
                  <a:pt x="0" y="0"/>
                </a:moveTo>
                <a:lnTo>
                  <a:pt x="16541357" y="0"/>
                </a:lnTo>
                <a:lnTo>
                  <a:pt x="16541357" y="2803114"/>
                </a:lnTo>
                <a:lnTo>
                  <a:pt x="0" y="2803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7" r="-3473" b="-695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Data Warehouse and 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494901" y="3683989"/>
            <a:ext cx="12603246" cy="4031532"/>
          </a:xfrm>
          <a:custGeom>
            <a:avLst/>
            <a:gdLst/>
            <a:ahLst/>
            <a:cxnLst/>
            <a:rect l="l" t="t" r="r" b="b"/>
            <a:pathLst>
              <a:path w="12603246" h="4031532">
                <a:moveTo>
                  <a:pt x="0" y="0"/>
                </a:moveTo>
                <a:lnTo>
                  <a:pt x="12603247" y="0"/>
                </a:lnTo>
                <a:lnTo>
                  <a:pt x="12603247" y="4031532"/>
                </a:lnTo>
                <a:lnTo>
                  <a:pt x="0" y="403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Networking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405</Words>
  <Application>Microsoft Office PowerPoint</Application>
  <PresentationFormat>Custom</PresentationFormat>
  <Paragraphs>101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Poppins Semi-Bold</vt:lpstr>
      <vt:lpstr>Times New Roman</vt:lpstr>
      <vt:lpstr>Kollektif Bold</vt:lpstr>
      <vt:lpstr>Poppins Bold</vt:lpstr>
      <vt:lpstr>Poppins</vt:lpstr>
      <vt:lpstr>Calibri</vt:lpstr>
      <vt:lpstr>Canva Sans 1</vt:lpstr>
      <vt:lpstr>Canva Sans 2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for Beginners</dc:title>
  <dc:creator>Zarafshan Shehzadi</dc:creator>
  <cp:lastModifiedBy>Zarafshan Shehzadi</cp:lastModifiedBy>
  <cp:revision>8</cp:revision>
  <dcterms:created xsi:type="dcterms:W3CDTF">2006-08-16T00:00:00Z</dcterms:created>
  <dcterms:modified xsi:type="dcterms:W3CDTF">2023-09-12T04:12:45Z</dcterms:modified>
  <dc:identifier>DAFpd7ZhBEw</dc:identifier>
</cp:coreProperties>
</file>